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FF00"/>
    <a:srgbClr val="FF6600"/>
    <a:srgbClr val="FF0000"/>
  </p:clrMru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1"/>
            <a:r>
              <a:rPr lang="x-none" noProof="0"/>
              <a:t>
</a:t>
            </a:r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  <a:p>
            <a:pPr lvl="0"/>
            <a:endParaRPr noProof="0" smtClean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914400" indent="-3175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8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2" name="Shape 84"/>
          <p:cNvSpPr>
            <a:spLocks noGrp="1" noRot="1"/>
          </p:cNvSpPr>
          <p:nvPr>
            <p:ph type="sldImg" idx="2"/>
          </p:nvPr>
        </p:nvSpPr>
        <p:spPr>
          <a:noFill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8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0" name="Shape 90"/>
          <p:cNvSpPr>
            <a:spLocks noGrp="1" noRot="1"/>
          </p:cNvSpPr>
          <p:nvPr>
            <p:ph type="sldImg" idx="2"/>
          </p:nvPr>
        </p:nvSpPr>
        <p:spPr>
          <a:noFill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9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8" name="Shape 96"/>
          <p:cNvSpPr>
            <a:spLocks noGrp="1" noRot="1"/>
          </p:cNvSpPr>
          <p:nvPr>
            <p:ph type="sldImg" idx="2"/>
          </p:nvPr>
        </p:nvSpPr>
        <p:spPr>
          <a:noFill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indent="0" algn="ctr" rtl="0">
              <a:spcBef>
                <a:spcPts val="640"/>
              </a:spcBef>
              <a:buClr>
                <a:srgbClr val="3F3F3F"/>
              </a:buClr>
              <a:buFont typeface="Arial"/>
              <a:buNone/>
              <a:defRPr sz="3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560"/>
              </a:spcBef>
              <a:buClr>
                <a:srgbClr val="3F3F3F"/>
              </a:buClr>
              <a:buFont typeface="Arial"/>
              <a:buNone/>
              <a:defRPr sz="2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80"/>
              </a:spcBef>
              <a:buClr>
                <a:srgbClr val="3F3F3F"/>
              </a:buClr>
              <a:buFont typeface="Arial"/>
              <a:buNone/>
              <a:defRPr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indent="0" rtl="0">
              <a:buClr>
                <a:srgbClr val="3F3F3F"/>
              </a:buClr>
              <a:buNone/>
              <a:defRPr sz="2000">
                <a:solidFill>
                  <a:srgbClr val="3F3F3F"/>
                </a:solidFill>
              </a:defRPr>
            </a:lvl1pPr>
            <a:lvl2pPr marL="457200" indent="0" rtl="0">
              <a:buClr>
                <a:srgbClr val="3F3F3F"/>
              </a:buClr>
              <a:buNone/>
              <a:defRPr sz="1800">
                <a:solidFill>
                  <a:srgbClr val="3F3F3F"/>
                </a:solidFill>
              </a:defRPr>
            </a:lvl2pPr>
            <a:lvl3pPr marL="914400" indent="0" rtl="0">
              <a:buClr>
                <a:srgbClr val="3F3F3F"/>
              </a:buClr>
              <a:buNone/>
              <a:defRPr sz="1600">
                <a:solidFill>
                  <a:srgbClr val="3F3F3F"/>
                </a:solidFill>
              </a:defRPr>
            </a:lvl3pPr>
            <a:lvl4pPr marL="13716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4pPr>
            <a:lvl5pPr marL="18288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5pPr>
            <a:lvl6pPr marL="22860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6pPr>
            <a:lvl7pPr marL="27432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7pPr>
            <a:lvl8pPr marL="32004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8pPr>
            <a:lvl9pPr marL="36576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rtl="0">
              <a:buNone/>
              <a:defRPr sz="14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marR="0" indent="0" algn="l" rtl="0">
              <a:buClr>
                <a:srgbClr val="3F3F3F"/>
              </a:buClr>
              <a:buFont typeface="Arial"/>
              <a:buNone/>
              <a:defRPr sz="3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endParaRPr noProof="0">
              <a:sym typeface="Arial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rtl="0">
              <a:buNone/>
              <a:defRPr sz="14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8" name="Shape 7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endParaRPr lang="en-US" sz="1200">
              <a:solidFill>
                <a:srgbClr val="3F3F3F"/>
              </a:solidFill>
            </a:endParaRPr>
          </a:p>
        </p:txBody>
      </p:sp>
      <p:sp>
        <p:nvSpPr>
          <p:cNvPr id="1029" name="Shape 8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/>
            <a:endParaRPr lang="en-US" sz="1200">
              <a:solidFill>
                <a:srgbClr val="3F3F3F"/>
              </a:solidFill>
            </a:endParaRPr>
          </a:p>
        </p:txBody>
      </p:sp>
      <p:sp>
        <p:nvSpPr>
          <p:cNvPr id="1030" name="Shape 9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r"/>
            <a:endParaRPr lang="en-US" sz="1200">
              <a:solidFill>
                <a:srgbClr val="3F3F3F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  <p:sldLayoutId id="2147483661" r:id="rId10"/>
    <p:sldLayoutId id="2147483660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6172200" y="2895600"/>
            <a:ext cx="914400" cy="9144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381000" y="533400"/>
            <a:ext cx="1371600" cy="1295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6934200" y="381000"/>
            <a:ext cx="1981200" cy="1981200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4267200" y="4038600"/>
            <a:ext cx="2514600" cy="2438400"/>
          </a:xfrm>
          <a:prstGeom prst="ellipse">
            <a:avLst/>
          </a:prstGeom>
          <a:solidFill>
            <a:srgbClr val="00CC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2667000" y="1828800"/>
            <a:ext cx="1600200" cy="152400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337" name="Shape 80"/>
          <p:cNvSpPr txBox="1">
            <a:spLocks noGrp="1"/>
          </p:cNvSpPr>
          <p:nvPr>
            <p:ph type="ctrTitle"/>
          </p:nvPr>
        </p:nvSpPr>
        <p:spPr>
          <a:xfrm>
            <a:off x="0" y="2071688"/>
            <a:ext cx="9144000" cy="1433512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Tx/>
              <a:buNone/>
            </a:pPr>
            <a:r>
              <a:rPr lang="en-US" sz="8800" smtClean="0">
                <a:solidFill>
                  <a:srgbClr val="FF0000"/>
                </a:solidFill>
                <a:latin typeface="Jokerman" pitchFamily="82" charset="0"/>
                <a:cs typeface="Arial" charset="0"/>
                <a:sym typeface="Arial" charset="0"/>
              </a:rPr>
              <a:t>K</a:t>
            </a:r>
            <a:r>
              <a:rPr lang="en-US" sz="8800" smtClean="0">
                <a:solidFill>
                  <a:srgbClr val="FF6600"/>
                </a:solidFill>
                <a:latin typeface="Jokerman" pitchFamily="82" charset="0"/>
                <a:cs typeface="Arial" charset="0"/>
                <a:sym typeface="Arial" charset="0"/>
              </a:rPr>
              <a:t>i</a:t>
            </a:r>
            <a:r>
              <a:rPr lang="en-US" sz="8800" smtClean="0">
                <a:solidFill>
                  <a:srgbClr val="FFFF00"/>
                </a:solidFill>
                <a:latin typeface="Jokerman" pitchFamily="82" charset="0"/>
                <a:cs typeface="Arial" charset="0"/>
                <a:sym typeface="Arial" charset="0"/>
              </a:rPr>
              <a:t>n</a:t>
            </a:r>
            <a:r>
              <a:rPr lang="en-US" sz="8800" smtClean="0">
                <a:solidFill>
                  <a:srgbClr val="00CC00"/>
                </a:solidFill>
                <a:latin typeface="Jokerman" pitchFamily="82" charset="0"/>
                <a:cs typeface="Arial" charset="0"/>
                <a:sym typeface="Arial" charset="0"/>
              </a:rPr>
              <a:t>e</a:t>
            </a:r>
            <a:r>
              <a:rPr lang="en-US" sz="8800" smtClean="0">
                <a:solidFill>
                  <a:schemeClr val="hlink"/>
                </a:solidFill>
                <a:latin typeface="Jokerman" pitchFamily="82" charset="0"/>
                <a:cs typeface="Arial" charset="0"/>
                <a:sym typeface="Arial" charset="0"/>
              </a:rPr>
              <a:t>t</a:t>
            </a:r>
            <a:r>
              <a:rPr lang="en-US" sz="8800" smtClean="0">
                <a:solidFill>
                  <a:schemeClr val="folHlink"/>
                </a:solidFill>
                <a:latin typeface="Jokerman" pitchFamily="82" charset="0"/>
                <a:cs typeface="Arial" charset="0"/>
                <a:sym typeface="Arial" charset="0"/>
              </a:rPr>
              <a:t>i</a:t>
            </a:r>
            <a:r>
              <a:rPr lang="en-US" sz="8800" smtClean="0">
                <a:solidFill>
                  <a:srgbClr val="FF0000"/>
                </a:solidFill>
                <a:latin typeface="Jokerman" pitchFamily="82" charset="0"/>
                <a:cs typeface="Arial" charset="0"/>
                <a:sym typeface="Arial" charset="0"/>
              </a:rPr>
              <a:t>c</a:t>
            </a:r>
            <a:r>
              <a:rPr lang="en-US" sz="8800" smtClean="0">
                <a:solidFill>
                  <a:srgbClr val="000000"/>
                </a:solidFill>
                <a:latin typeface="Jokerman" pitchFamily="82" charset="0"/>
                <a:cs typeface="Arial" charset="0"/>
                <a:sym typeface="Arial" charset="0"/>
              </a:rPr>
              <a:t> </a:t>
            </a:r>
            <a:r>
              <a:rPr lang="en-US" sz="8800" smtClean="0">
                <a:solidFill>
                  <a:srgbClr val="FF6600"/>
                </a:solidFill>
                <a:latin typeface="Jokerman" pitchFamily="82" charset="0"/>
                <a:cs typeface="Arial" charset="0"/>
                <a:sym typeface="Arial" charset="0"/>
              </a:rPr>
              <a:t>T</a:t>
            </a:r>
            <a:r>
              <a:rPr lang="en-US" sz="8800" smtClean="0">
                <a:solidFill>
                  <a:srgbClr val="FFFF00"/>
                </a:solidFill>
                <a:latin typeface="Jokerman" pitchFamily="82" charset="0"/>
                <a:cs typeface="Arial" charset="0"/>
                <a:sym typeface="Arial" charset="0"/>
              </a:rPr>
              <a:t>h</a:t>
            </a:r>
            <a:r>
              <a:rPr lang="en-US" sz="8800" smtClean="0">
                <a:solidFill>
                  <a:srgbClr val="00CC00"/>
                </a:solidFill>
                <a:latin typeface="Jokerman" pitchFamily="82" charset="0"/>
                <a:cs typeface="Arial" charset="0"/>
                <a:sym typeface="Arial" charset="0"/>
              </a:rPr>
              <a:t>e</a:t>
            </a:r>
            <a:r>
              <a:rPr lang="en-US" sz="8800" smtClean="0">
                <a:solidFill>
                  <a:schemeClr val="hlink"/>
                </a:solidFill>
                <a:latin typeface="Jokerman" pitchFamily="82" charset="0"/>
                <a:cs typeface="Arial" charset="0"/>
                <a:sym typeface="Arial" charset="0"/>
              </a:rPr>
              <a:t>o</a:t>
            </a:r>
            <a:r>
              <a:rPr lang="en-US" sz="8800" smtClean="0">
                <a:solidFill>
                  <a:schemeClr val="folHlink"/>
                </a:solidFill>
                <a:latin typeface="Jokerman" pitchFamily="82" charset="0"/>
                <a:cs typeface="Arial" charset="0"/>
                <a:sym typeface="Arial" charset="0"/>
              </a:rPr>
              <a:t>r</a:t>
            </a:r>
            <a:r>
              <a:rPr lang="en-US" sz="8800" smtClean="0">
                <a:solidFill>
                  <a:srgbClr val="FF0000"/>
                </a:solidFill>
                <a:latin typeface="Jokerman" pitchFamily="82" charset="0"/>
                <a:cs typeface="Arial" charset="0"/>
                <a:sym typeface="Arial" charset="0"/>
              </a:rPr>
              <a:t>y</a:t>
            </a:r>
          </a:p>
        </p:txBody>
      </p:sp>
      <p:sp>
        <p:nvSpPr>
          <p:cNvPr id="14338" name="Shape 81"/>
          <p:cNvSpPr txBox="1">
            <a:spLocks noGrp="1"/>
          </p:cNvSpPr>
          <p:nvPr>
            <p:ph type="subTitle" idx="1"/>
          </p:nvPr>
        </p:nvSpPr>
        <p:spPr>
          <a:xfrm>
            <a:off x="2895600" y="3886200"/>
            <a:ext cx="3810000" cy="1716088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ts val="638"/>
              </a:spcBef>
              <a:buSzPct val="25000"/>
              <a:buFontTx/>
              <a:buNone/>
            </a:pPr>
            <a:r>
              <a:rPr lang="en-US" b="1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Nicole Lee,</a:t>
            </a:r>
          </a:p>
          <a:p>
            <a:pPr eaLnBrk="1" hangingPunct="1">
              <a:spcBef>
                <a:spcPts val="638"/>
              </a:spcBef>
              <a:buSzPct val="25000"/>
              <a:buFontTx/>
              <a:buNone/>
            </a:pPr>
            <a:r>
              <a:rPr lang="en-US" b="1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Emily Zauzmer,</a:t>
            </a:r>
          </a:p>
          <a:p>
            <a:pPr eaLnBrk="1" hangingPunct="1">
              <a:spcBef>
                <a:spcPts val="638"/>
              </a:spcBef>
              <a:buSzPct val="25000"/>
              <a:buFontTx/>
              <a:buNone/>
            </a:pPr>
            <a:r>
              <a:rPr lang="en-US" b="1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Aimee Dubin</a:t>
            </a:r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457200" y="4724400"/>
            <a:ext cx="1905000" cy="19050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8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</a:pPr>
            <a:r>
              <a:rPr lang="en-US" b="1" smtClean="0">
                <a:solidFill>
                  <a:srgbClr val="000000"/>
                </a:solidFill>
                <a:latin typeface="Arial" charset="0"/>
                <a:cs typeface="Arial" charset="0"/>
              </a:rPr>
              <a:t>Definitions</a:t>
            </a:r>
          </a:p>
        </p:txBody>
      </p:sp>
      <p:sp>
        <p:nvSpPr>
          <p:cNvPr id="16386" name="Shape 87"/>
          <p:cNvSpPr txBox="1">
            <a:spLocks noGrp="1"/>
          </p:cNvSpPr>
          <p:nvPr>
            <p:ph type="body" idx="1"/>
          </p:nvPr>
        </p:nvSpPr>
        <p:spPr/>
        <p:txBody>
          <a:bodyPr tIns="45700" bIns="45700">
            <a:spAutoFit/>
          </a:bodyPr>
          <a:lstStyle/>
          <a:p>
            <a:pPr indent="-342900" eaLnBrk="1" hangingPunct="1">
              <a:spcBef>
                <a:spcPts val="638"/>
              </a:spcBef>
              <a:buClr>
                <a:srgbClr val="000000"/>
              </a:buClr>
              <a:buSzPct val="99000"/>
              <a:buFontTx/>
              <a:buChar char="•"/>
            </a:pPr>
            <a:r>
              <a:rPr lang="en-US" i="1" smtClean="0">
                <a:solidFill>
                  <a:srgbClr val="000000"/>
                </a:solidFill>
                <a:latin typeface="Arial" charset="0"/>
                <a:cs typeface="Arial" charset="0"/>
              </a:rPr>
              <a:t>Kinetic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refers to motion</a:t>
            </a:r>
          </a:p>
          <a:p>
            <a:pPr indent="-342900" eaLnBrk="1" hangingPunct="1">
              <a:spcBef>
                <a:spcPts val="638"/>
              </a:spcBef>
              <a:buClr>
                <a:srgbClr val="000000"/>
              </a:buClr>
              <a:buSzPct val="99000"/>
              <a:buFontTx/>
              <a:buChar char="•"/>
            </a:pPr>
            <a:r>
              <a:rPr lang="en-US" b="1" smtClean="0">
                <a:solidFill>
                  <a:srgbClr val="000000"/>
                </a:solidFill>
                <a:latin typeface="Arial" charset="0"/>
                <a:cs typeface="Arial" charset="0"/>
              </a:rPr>
              <a:t>Kinetic Theory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: All matter consists of tiny particles that are in constant motion.</a:t>
            </a:r>
          </a:p>
          <a:p>
            <a:pPr lvl="1" indent="-285750" eaLnBrk="1" hangingPunct="1">
              <a:spcBef>
                <a:spcPts val="563"/>
              </a:spcBef>
              <a:buClr>
                <a:srgbClr val="000000"/>
              </a:buClr>
              <a:buSzPct val="101000"/>
              <a:buFont typeface="Arial" charset="0"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These particles are usually molecules or atoms.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0" y="130175"/>
            <a:ext cx="9144000" cy="1036638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</a:pPr>
            <a:r>
              <a:rPr lang="en-US" sz="33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Fundamental Assumptions About Gases</a:t>
            </a:r>
            <a:br>
              <a:rPr lang="en-US" sz="3300" b="1" smtClean="0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en-US" sz="29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from the Kinetic Theory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0" y="1219200"/>
            <a:ext cx="9144000" cy="5627688"/>
          </a:xfrm>
        </p:spPr>
        <p:txBody>
          <a:bodyPr tIns="45700" bIns="45700">
            <a:spAutoFit/>
          </a:bodyPr>
          <a:lstStyle/>
          <a:p>
            <a:pPr indent="-342900" eaLnBrk="1" hangingPunct="1">
              <a:spcBef>
                <a:spcPts val="638"/>
              </a:spcBef>
              <a:buClr>
                <a:srgbClr val="000000"/>
              </a:buClr>
              <a:buSzPct val="106000"/>
              <a:buFontTx/>
              <a:buChar char="•"/>
            </a:pPr>
            <a:r>
              <a:rPr lang="en-US" sz="2600" i="1" smtClean="0">
                <a:solidFill>
                  <a:srgbClr val="000000"/>
                </a:solidFill>
                <a:latin typeface="Arial" charset="0"/>
                <a:cs typeface="Arial" charset="0"/>
              </a:rPr>
              <a:t>The particles in a gas are considered to be small, hard spheres with an insignificant volume.</a:t>
            </a:r>
          </a:p>
          <a:p>
            <a:pPr lvl="1" indent="-285750" eaLnBrk="1" hangingPunct="1">
              <a:spcBef>
                <a:spcPts val="563"/>
              </a:spcBef>
              <a:buClr>
                <a:srgbClr val="000000"/>
              </a:buClr>
              <a:buSzPct val="109000"/>
              <a:buFont typeface="Arial" charset="0"/>
              <a:buChar char="•"/>
            </a:pPr>
            <a:r>
              <a:rPr lang="en-US" sz="2600" smtClean="0">
                <a:solidFill>
                  <a:srgbClr val="000000"/>
                </a:solidFill>
                <a:latin typeface="Arial" charset="0"/>
                <a:cs typeface="Arial" charset="0"/>
              </a:rPr>
              <a:t>The motion of each particle is independent of all other particles.</a:t>
            </a:r>
          </a:p>
          <a:p>
            <a:pPr indent="-342900" eaLnBrk="1" hangingPunct="1">
              <a:spcBef>
                <a:spcPts val="638"/>
              </a:spcBef>
              <a:buClr>
                <a:srgbClr val="000000"/>
              </a:buClr>
              <a:buSzPct val="106000"/>
              <a:buFontTx/>
              <a:buChar char="•"/>
            </a:pPr>
            <a:r>
              <a:rPr lang="en-US" sz="2600" i="1" smtClean="0">
                <a:solidFill>
                  <a:srgbClr val="000000"/>
                </a:solidFill>
                <a:latin typeface="Arial" charset="0"/>
                <a:cs typeface="Arial" charset="0"/>
              </a:rPr>
              <a:t>The motion of the particles in a gas is rapid, constant, and random.</a:t>
            </a:r>
          </a:p>
          <a:p>
            <a:pPr lvl="1" indent="-285750" eaLnBrk="1" hangingPunct="1">
              <a:spcBef>
                <a:spcPts val="563"/>
              </a:spcBef>
              <a:buClr>
                <a:srgbClr val="000000"/>
              </a:buClr>
              <a:buSzPct val="109000"/>
              <a:buFont typeface="Arial" charset="0"/>
              <a:buChar char="•"/>
            </a:pPr>
            <a:r>
              <a:rPr lang="en-US" sz="2600" smtClean="0">
                <a:solidFill>
                  <a:srgbClr val="000000"/>
                </a:solidFill>
                <a:latin typeface="Arial" charset="0"/>
                <a:cs typeface="Arial" charset="0"/>
              </a:rPr>
              <a:t>Particles only change directions when colliding with other particles or other objects.</a:t>
            </a:r>
          </a:p>
          <a:p>
            <a:pPr indent="-342900" eaLnBrk="1" hangingPunct="1">
              <a:spcBef>
                <a:spcPts val="638"/>
              </a:spcBef>
              <a:buClr>
                <a:srgbClr val="000000"/>
              </a:buClr>
              <a:buSzPct val="106000"/>
              <a:buFontTx/>
              <a:buChar char="•"/>
            </a:pPr>
            <a:r>
              <a:rPr lang="en-US" sz="2600" i="1" smtClean="0">
                <a:solidFill>
                  <a:srgbClr val="000000"/>
                </a:solidFill>
                <a:latin typeface="Arial" charset="0"/>
                <a:cs typeface="Arial" charset="0"/>
              </a:rPr>
              <a:t>All collisions between particles in a gas are perfectly elastic.</a:t>
            </a:r>
          </a:p>
          <a:p>
            <a:pPr lvl="1" indent="-285750" eaLnBrk="1" hangingPunct="1">
              <a:spcBef>
                <a:spcPts val="563"/>
              </a:spcBef>
              <a:buClr>
                <a:srgbClr val="000000"/>
              </a:buClr>
              <a:buSzPct val="109000"/>
              <a:buFont typeface="Arial" charset="0"/>
              <a:buChar char="•"/>
            </a:pPr>
            <a:r>
              <a:rPr lang="en-US" sz="2600" smtClean="0">
                <a:solidFill>
                  <a:srgbClr val="000000"/>
                </a:solidFill>
                <a:latin typeface="Arial" charset="0"/>
                <a:cs typeface="Arial" charset="0"/>
              </a:rPr>
              <a:t>During an elastic collision, kinetic energy is transferred without loss from one particle to another so total kinetic energy remains constant.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 txBox="1">
            <a:spLocks noGrp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</p:spPr>
        <p:txBody>
          <a:bodyPr lIns="91440" tIns="45720" rIns="91440" bIns="45720"/>
          <a:lstStyle/>
          <a:p>
            <a:pPr algn="ctr"/>
            <a:r>
              <a:rPr lang="en-US" sz="4400" b="1" smtClean="0">
                <a:latin typeface="Arial" charset="0"/>
                <a:cs typeface="Arial" charset="0"/>
              </a:rPr>
              <a:t>Objectives #1 and #2</a:t>
            </a:r>
          </a:p>
        </p:txBody>
      </p:sp>
      <p:sp>
        <p:nvSpPr>
          <p:cNvPr id="5" name="Content Placeholder 4"/>
          <p:cNvSpPr txBox="1">
            <a:spLocks noGrp="1"/>
          </p:cNvSpPr>
          <p:nvPr>
            <p:ph idx="4294967295"/>
          </p:nvPr>
        </p:nvSpPr>
        <p:spPr>
          <a:xfrm>
            <a:off x="0" y="1295400"/>
            <a:ext cx="9144000" cy="5486400"/>
          </a:xfrm>
        </p:spPr>
        <p:txBody>
          <a:bodyPr lIns="91440" tIns="45720" rIns="91440" bIns="45720"/>
          <a:lstStyle/>
          <a:p>
            <a:pPr marL="266700" indent="-266700">
              <a:lnSpc>
                <a:spcPct val="80000"/>
              </a:lnSpc>
              <a:buFontTx/>
              <a:buAutoNum type="arabicPeriod"/>
            </a:pPr>
            <a:r>
              <a:rPr lang="en-US" sz="2700" i="1" smtClean="0">
                <a:latin typeface="Arial" charset="0"/>
                <a:cs typeface="Arial" charset="0"/>
              </a:rPr>
              <a:t> Explain why term “kinetic” makes sense when</a:t>
            </a:r>
          </a:p>
          <a:p>
            <a:pPr marL="266700" indent="-266700">
              <a:lnSpc>
                <a:spcPct val="80000"/>
              </a:lnSpc>
            </a:pPr>
            <a:r>
              <a:rPr lang="en-US" sz="2700" i="1" smtClean="0">
                <a:latin typeface="Arial" charset="0"/>
                <a:cs typeface="Arial" charset="0"/>
              </a:rPr>
              <a:t>speaking about particle behavior.</a:t>
            </a:r>
          </a:p>
          <a:p>
            <a:pPr marL="266700" indent="-266700">
              <a:lnSpc>
                <a:spcPct val="80000"/>
              </a:lnSpc>
            </a:pPr>
            <a:endParaRPr lang="en-US" sz="2700" i="1" smtClean="0">
              <a:latin typeface="Arial" charset="0"/>
              <a:cs typeface="Arial" charset="0"/>
            </a:endParaRP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“Kinetic” means relating to </a:t>
            </a:r>
            <a:r>
              <a:rPr lang="en-US" sz="2700" b="1" smtClean="0">
                <a:latin typeface="Arial" charset="0"/>
                <a:cs typeface="Arial" charset="0"/>
              </a:rPr>
              <a:t>motion</a:t>
            </a:r>
            <a:r>
              <a:rPr lang="en-US" sz="2700" smtClean="0">
                <a:latin typeface="Arial" charset="0"/>
                <a:cs typeface="Arial" charset="0"/>
              </a:rPr>
              <a:t>, and the kinetic</a:t>
            </a: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theory is when the tiny particles of matter are in</a:t>
            </a: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constant </a:t>
            </a:r>
            <a:r>
              <a:rPr lang="en-US" sz="2700" b="1" smtClean="0">
                <a:latin typeface="Arial" charset="0"/>
                <a:cs typeface="Arial" charset="0"/>
              </a:rPr>
              <a:t>motion.</a:t>
            </a: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endParaRPr lang="en-US" sz="2700" smtClean="0">
              <a:latin typeface="Arial" charset="0"/>
              <a:cs typeface="Arial" charset="0"/>
            </a:endParaRPr>
          </a:p>
          <a:p>
            <a:pPr marL="266700" indent="-266700">
              <a:lnSpc>
                <a:spcPct val="80000"/>
              </a:lnSpc>
            </a:pPr>
            <a:r>
              <a:rPr lang="en-US" sz="2700" i="1" smtClean="0">
                <a:latin typeface="Arial" charset="0"/>
                <a:cs typeface="Arial" charset="0"/>
              </a:rPr>
              <a:t>2. How does a gas behave according to the kinetic</a:t>
            </a:r>
          </a:p>
          <a:p>
            <a:pPr marL="266700" indent="-266700">
              <a:lnSpc>
                <a:spcPct val="80000"/>
              </a:lnSpc>
            </a:pPr>
            <a:r>
              <a:rPr lang="en-US" sz="2700" i="1" smtClean="0">
                <a:latin typeface="Arial" charset="0"/>
                <a:cs typeface="Arial" charset="0"/>
              </a:rPr>
              <a:t>molecular theory (KMT)? (What are the three basic</a:t>
            </a:r>
          </a:p>
          <a:p>
            <a:pPr marL="266700" indent="-266700">
              <a:lnSpc>
                <a:spcPct val="80000"/>
              </a:lnSpc>
            </a:pPr>
            <a:r>
              <a:rPr lang="en-US" sz="2700" i="1" smtClean="0">
                <a:latin typeface="Arial" charset="0"/>
                <a:cs typeface="Arial" charset="0"/>
              </a:rPr>
              <a:t>principals?)</a:t>
            </a: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endParaRPr lang="en-US" sz="2700" i="1" smtClean="0">
              <a:latin typeface="Arial" charset="0"/>
              <a:cs typeface="Arial" charset="0"/>
            </a:endParaRP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The particles in a gas are considered to be small, hard</a:t>
            </a: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spheres with an insignificant volume. The motion of the</a:t>
            </a: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particles in a gas is rapid, constant, and random. All</a:t>
            </a: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collisions between particles in a gas are perfectly</a:t>
            </a:r>
          </a:p>
          <a:p>
            <a:pPr marL="266700" lvl="2" indent="-266700">
              <a:lnSpc>
                <a:spcPct val="80000"/>
              </a:lnSpc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elastic.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</p:spPr>
        <p:txBody>
          <a:bodyPr lIns="91440" tIns="45720" rIns="91440" bIns="45720"/>
          <a:lstStyle/>
          <a:p>
            <a:pPr algn="ctr"/>
            <a:r>
              <a:rPr lang="en-US" sz="4400" b="1" smtClean="0">
                <a:latin typeface="Arial" charset="0"/>
                <a:cs typeface="Arial" charset="0"/>
              </a:rPr>
              <a:t>Objectives #3 and #4</a:t>
            </a:r>
          </a:p>
        </p:txBody>
      </p:sp>
      <p:sp>
        <p:nvSpPr>
          <p:cNvPr id="22531" name="Content Placeholder 2"/>
          <p:cNvSpPr txBox="1">
            <a:spLocks noGrp="1"/>
          </p:cNvSpPr>
          <p:nvPr>
            <p:ph idx="4294967295"/>
          </p:nvPr>
        </p:nvSpPr>
        <p:spPr>
          <a:xfrm>
            <a:off x="0" y="1295400"/>
            <a:ext cx="9144000" cy="5562600"/>
          </a:xfrm>
        </p:spPr>
        <p:txBody>
          <a:bodyPr lIns="91440" tIns="45720" rIns="91440" bIns="45720"/>
          <a:lstStyle/>
          <a:p>
            <a:r>
              <a:rPr lang="en-US" sz="2700" i="1" smtClean="0">
                <a:latin typeface="Arial" charset="0"/>
                <a:cs typeface="Arial" charset="0"/>
              </a:rPr>
              <a:t>3. Why is the motion of one particle independent of another particle in a gas sample?</a:t>
            </a:r>
          </a:p>
          <a:p>
            <a:endParaRPr lang="en-US" sz="2700" i="1" smtClean="0">
              <a:latin typeface="Arial" charset="0"/>
              <a:cs typeface="Arial" charset="0"/>
            </a:endParaRPr>
          </a:p>
          <a:p>
            <a:pPr lvl="2"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They’re far apart from each other with empty space between them. No attractive/repulsive forces exist between the particles.</a:t>
            </a:r>
          </a:p>
          <a:p>
            <a:pPr lvl="2">
              <a:buFont typeface="Calibri" pitchFamily="34" charset="0"/>
              <a:buNone/>
            </a:pPr>
            <a:endParaRPr lang="en-US" sz="2700" smtClean="0">
              <a:latin typeface="Arial" charset="0"/>
              <a:cs typeface="Arial" charset="0"/>
            </a:endParaRPr>
          </a:p>
          <a:p>
            <a:r>
              <a:rPr lang="en-US" sz="2700" i="1" smtClean="0">
                <a:latin typeface="Arial" charset="0"/>
                <a:cs typeface="Arial" charset="0"/>
              </a:rPr>
              <a:t>4. Define elastic collision.</a:t>
            </a:r>
          </a:p>
          <a:p>
            <a:endParaRPr lang="en-US" sz="2700" i="1" smtClean="0">
              <a:latin typeface="Arial" charset="0"/>
              <a:cs typeface="Arial" charset="0"/>
            </a:endParaRPr>
          </a:p>
          <a:p>
            <a:pPr lvl="2">
              <a:buFont typeface="Calibri" pitchFamily="34" charset="0"/>
              <a:buNone/>
            </a:pPr>
            <a:r>
              <a:rPr lang="en-US" sz="2700" smtClean="0">
                <a:latin typeface="Arial" charset="0"/>
                <a:cs typeface="Arial" charset="0"/>
              </a:rPr>
              <a:t>Elastic collision is when kinetic energy is transferred without loss from one particle to another, and the total kinetic energy remains constant.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PresentationFormat>On-screen Show (4:3)</PresentationFormat>
  <Paragraphs>40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Jokerman</vt:lpstr>
      <vt:lpstr>Calibri</vt:lpstr>
      <vt:lpstr>Default Design</vt:lpstr>
      <vt:lpstr>Kinetic Theory</vt:lpstr>
      <vt:lpstr>Definitions</vt:lpstr>
      <vt:lpstr>Fundamental Assumptions About Gases from the Kinetic Theory</vt:lpstr>
      <vt:lpstr>Objectives #1 and #2</vt:lpstr>
      <vt:lpstr>Objectives #3 and #4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Kinetic Theory</dc:title>
  <cp:lastModifiedBy>Zauzmer</cp:lastModifiedBy>
  <cp:revision>1</cp:revision>
  <dcterms:modified xsi:type="dcterms:W3CDTF">2012-04-27T02:04:21Z</dcterms:modified>
</cp:coreProperties>
</file>